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55" r:id="rId19"/>
    <p:sldId id="456" r:id="rId20"/>
    <p:sldId id="450" r:id="rId21"/>
    <p:sldId id="449" r:id="rId22"/>
    <p:sldId id="451" r:id="rId23"/>
    <p:sldId id="4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64" autoAdjust="0"/>
  </p:normalViewPr>
  <p:slideViewPr>
    <p:cSldViewPr snapToGrid="0">
      <p:cViewPr>
        <p:scale>
          <a:sx n="106" d="100"/>
          <a:sy n="106" d="100"/>
        </p:scale>
        <p:origin x="-90"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2" Type="http://schemas.openxmlformats.org/officeDocument/2006/relationships/hyperlink" Target="mailto:756024@meb.k12.tr" TargetMode="External"/><Relationship Id="rId1" Type="http://schemas.openxmlformats.org/officeDocument/2006/relationships/hyperlink" Target="mailto:haliliyebistcpal@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t>Haliliye Borsa İstanbul Çok Programlı A</a:t>
          </a:r>
          <a:r>
            <a:rPr lang="en-US" b="1" dirty="0" err="1" smtClean="0"/>
            <a:t>nadolu</a:t>
          </a:r>
          <a:r>
            <a:rPr lang="en-US" b="1" dirty="0" smtClean="0"/>
            <a:t> </a:t>
          </a:r>
          <a:r>
            <a:rPr lang="en-US" b="1" dirty="0" err="1" smtClean="0"/>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dirty="0" smtClean="0"/>
            <a:t>https://</a:t>
          </a:r>
          <a:r>
            <a:rPr lang="tr-TR" b="1" dirty="0" err="1" smtClean="0"/>
            <a:t>haliliyeborsaistanbulcpal</a:t>
          </a:r>
          <a:r>
            <a:rPr lang="tr-TR" b="1" dirty="0" smtClean="0"/>
            <a:t>.</a:t>
          </a:r>
          <a:r>
            <a:rPr lang="en-US" b="1" dirty="0" smtClean="0"/>
            <a:t>meb.k12.tr </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dirty="0" smtClean="0">
              <a:hlinkClick xmlns:r="http://schemas.openxmlformats.org/officeDocument/2006/relationships" r:id="rId1"/>
            </a:rPr>
            <a:t>haliliyebistcpal@gmail.com</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342C7784-93A1-4412-A7BC-A8D18F4D0C55}">
      <dgm:prSet/>
      <dgm:spPr/>
      <dgm:t>
        <a:bodyPr/>
        <a:lstStyle/>
        <a:p>
          <a:r>
            <a:rPr lang="tr-TR" b="1" dirty="0"/>
            <a:t>0414</a:t>
          </a:r>
          <a:r>
            <a:rPr lang="en-US" b="1" dirty="0"/>
            <a:t> </a:t>
          </a:r>
          <a:r>
            <a:rPr lang="tr-TR" b="1" dirty="0" smtClean="0"/>
            <a:t>351 7000</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5D847163-3A64-411F-9893-28AD6F376612}">
      <dgm:prSet/>
      <dgm:spPr/>
      <dgm:t>
        <a:bodyPr/>
        <a:lstStyle/>
        <a:p>
          <a:r>
            <a:rPr lang="tr-TR" b="1" dirty="0" smtClean="0">
              <a:hlinkClick xmlns:r="http://schemas.openxmlformats.org/officeDocument/2006/relationships" r:id="rId2"/>
            </a:rPr>
            <a:t>756024@meb.k12.tr</a:t>
          </a:r>
          <a:endParaRPr lang="en-US" b="1" dirty="0"/>
        </a:p>
      </dgm:t>
    </dgm:pt>
    <dgm:pt modelId="{40FE97B0-DC64-41D3-A842-551F95ABB027}" type="parTrans" cxnId="{DE202BA7-398F-4C63-B167-F6EC0E47F55B}">
      <dgm:prSet/>
      <dgm:spPr/>
      <dgm:t>
        <a:bodyPr/>
        <a:lstStyle/>
        <a:p>
          <a:endParaRPr lang="tr-TR"/>
        </a:p>
      </dgm:t>
    </dgm:pt>
    <dgm:pt modelId="{C6CDEDF3-752C-415A-ACB5-189AB1557A76}" type="sibTrans" cxnId="{DE202BA7-398F-4C63-B167-F6EC0E47F55B}">
      <dgm:prSet/>
      <dgm:spPr/>
      <dgm:t>
        <a:bodyPr/>
        <a:lstStyle/>
        <a:p>
          <a:endParaRPr lang="tr-TR"/>
        </a:p>
      </dgm:t>
    </dgm:pt>
    <dgm:pt modelId="{0BAEC1CB-6A74-4BB9-90B8-462D300D8603}">
      <dgm:prSet/>
      <dgm:spPr/>
      <dgm:t>
        <a:bodyPr/>
        <a:lstStyle/>
        <a:p>
          <a:r>
            <a:rPr lang="tr-TR" b="1" dirty="0" smtClean="0"/>
            <a:t>DEVTEYŞTİ MAHALLESİ 2081. SOKAK NO:52 BAĞLARBAŞI CİVARI HALİLİYE / ŞANLIURFA</a:t>
          </a:r>
          <a:endParaRPr lang="en-US" b="1" dirty="0"/>
        </a:p>
      </dgm:t>
    </dgm:pt>
    <dgm:pt modelId="{2E87B271-A604-4040-8888-C15944915907}" type="parTrans" cxnId="{73A6217B-34F3-4815-8C89-0DC5E9B9C44A}">
      <dgm:prSet/>
      <dgm:spPr/>
      <dgm:t>
        <a:bodyPr/>
        <a:lstStyle/>
        <a:p>
          <a:endParaRPr lang="tr-TR"/>
        </a:p>
      </dgm:t>
    </dgm:pt>
    <dgm:pt modelId="{36516C8F-8E01-4CCC-9FEA-763F196F8790}" type="sibTrans" cxnId="{73A6217B-34F3-4815-8C89-0DC5E9B9C44A}">
      <dgm:prSet/>
      <dgm:spPr/>
      <dgm:t>
        <a:bodyPr/>
        <a:lstStyle/>
        <a:p>
          <a:endParaRPr lang="tr-TR"/>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custScaleY="173885">
        <dgm:presLayoutVars>
          <dgm:bulletEnabled val="1"/>
        </dgm:presLayoutVars>
      </dgm:prSet>
      <dgm:spPr/>
      <dgm:t>
        <a:bodyPr/>
        <a:lstStyle/>
        <a:p>
          <a:endParaRPr lang="tr-TR"/>
        </a:p>
      </dgm:t>
    </dgm:pt>
  </dgm:ptLst>
  <dgm:cxnLst>
    <dgm:cxn modelId="{DE202BA7-398F-4C63-B167-F6EC0E47F55B}" srcId="{3678681D-C5C8-4815-BE2A-6FD91EB59076}" destId="{5D847163-3A64-411F-9893-28AD6F376612}" srcOrd="2" destOrd="0" parTransId="{40FE97B0-DC64-41D3-A842-551F95ABB027}" sibTransId="{C6CDEDF3-752C-415A-ACB5-189AB1557A76}"/>
    <dgm:cxn modelId="{CED0FD60-0E16-48C4-8147-01E5A7FF85D8}" type="presOf" srcId="{3678681D-C5C8-4815-BE2A-6FD91EB59076}" destId="{CD6D768A-CFC7-4832-915E-F73C2B73B0F2}" srcOrd="1" destOrd="0" presId="urn:microsoft.com/office/officeart/2005/8/layout/list1"/>
    <dgm:cxn modelId="{9805A88F-7DA5-4299-858F-25F822524C7A}" srcId="{3678681D-C5C8-4815-BE2A-6FD91EB59076}" destId="{342C7784-93A1-4412-A7BC-A8D18F4D0C55}" srcOrd="3" destOrd="0" parTransId="{C9937578-5122-447E-A393-DAD922EAF500}" sibTransId="{39276FE4-4C05-430A-99C8-09F964F0BA02}"/>
    <dgm:cxn modelId="{87D25CAB-F194-4B77-BEEC-CD32D383B685}" type="presOf" srcId="{3678681D-C5C8-4815-BE2A-6FD91EB59076}" destId="{4DFB1C41-D5D5-49BA-B7EF-92FAC3C6623A}" srcOrd="0" destOrd="0" presId="urn:microsoft.com/office/officeart/2005/8/layout/list1"/>
    <dgm:cxn modelId="{D7BCF502-B6B2-4C7A-8B6B-804560A76A39}" type="presOf" srcId="{5E3AB1BC-5E8C-47B0-AD20-A35EDE553036}" destId="{E4B50FCE-E66E-4BBD-9A6D-139F0470D45E}"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A6A6404-0B13-4859-AA75-625DBC9D3FC4}" srcId="{3678681D-C5C8-4815-BE2A-6FD91EB59076}" destId="{4C1B1573-9587-4241-9366-D7B3FA04F1FD}" srcOrd="1" destOrd="0" parTransId="{A653F57F-BDE3-41AC-A2B0-9AE766AF8183}" sibTransId="{7490D030-3352-4995-A6D8-2252DE5F78DB}"/>
    <dgm:cxn modelId="{D9B3BF47-6CBC-4AE5-81F0-7A497303DDD9}" type="presOf" srcId="{B1957D3F-CE8D-488C-945C-B515FEE3F19B}" destId="{FD82C84E-127C-48BE-A500-73818725261C}" srcOrd="0" destOrd="0" presId="urn:microsoft.com/office/officeart/2005/8/layout/list1"/>
    <dgm:cxn modelId="{907FDE1F-2361-439A-ADA6-0093122AEA2E}" type="presOf" srcId="{0BAEC1CB-6A74-4BB9-90B8-462D300D8603}" destId="{E4B50FCE-E66E-4BBD-9A6D-139F0470D45E}" srcOrd="0" destOrd="4" presId="urn:microsoft.com/office/officeart/2005/8/layout/list1"/>
    <dgm:cxn modelId="{CD07F06D-3F62-4A79-92D2-E827A3EE1F5F}" type="presOf" srcId="{5D847163-3A64-411F-9893-28AD6F376612}" destId="{E4B50FCE-E66E-4BBD-9A6D-139F0470D45E}" srcOrd="0" destOrd="2"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DB422CD8-5D94-46D4-B128-585E7D069464}" type="presOf" srcId="{342C7784-93A1-4412-A7BC-A8D18F4D0C55}" destId="{E4B50FCE-E66E-4BBD-9A6D-139F0470D45E}" srcOrd="0" destOrd="3" presId="urn:microsoft.com/office/officeart/2005/8/layout/list1"/>
    <dgm:cxn modelId="{8F67C81D-4D8F-418D-BE59-684404FE574A}" type="presOf" srcId="{4C1B1573-9587-4241-9366-D7B3FA04F1FD}" destId="{E4B50FCE-E66E-4BBD-9A6D-139F0470D45E}" srcOrd="0" destOrd="1" presId="urn:microsoft.com/office/officeart/2005/8/layout/list1"/>
    <dgm:cxn modelId="{73A6217B-34F3-4815-8C89-0DC5E9B9C44A}" srcId="{3678681D-C5C8-4815-BE2A-6FD91EB59076}" destId="{0BAEC1CB-6A74-4BB9-90B8-462D300D8603}" srcOrd="4" destOrd="0" parTransId="{2E87B271-A604-4040-8888-C15944915907}" sibTransId="{36516C8F-8E01-4CCC-9FEA-763F196F8790}"/>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21.03.2024</a:t>
            </a:fld>
            <a:endParaRPr lang="tr-TR"/>
          </a:p>
        </p:txBody>
      </p:sp>
      <p:sp>
        <p:nvSpPr>
          <p:cNvPr id="4" name="Alt Bilgi Yer Tutucusu 3">
            <a:extLst>
              <a:ext uri="{FF2B5EF4-FFF2-40B4-BE49-F238E27FC236}">
                <a16:creationId xmlns:a16="http://schemas.microsoft.com/office/drawing/2014/main" xmlns=""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21.03.2024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23</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xmlns=""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xmlns=""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xmlns=""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xmlns=""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xmlns=""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xmlns=""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xmlns=""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a16="http://schemas.microsoft.com/office/drawing/2014/main" xmlns=""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xmlns=""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xmlns=""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xmlns=""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xmlns=""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xmlns=""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xmlns="" val="20000"/>
                    </a:ext>
                  </a:extLst>
                </a:gridCol>
                <a:gridCol w="5053965">
                  <a:extLst>
                    <a:ext uri="{9D8B030D-6E8A-4147-A177-3AD203B41FA5}">
                      <a16:colId xmlns:a16="http://schemas.microsoft.com/office/drawing/2014/main" xmlns=""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xmlns=""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xmlns=""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xmlns=""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xmlns=""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327376" y="1182509"/>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HALİLİYE BORSA 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pic>
        <p:nvPicPr>
          <p:cNvPr id="4" name="Resim 3"/>
          <p:cNvPicPr>
            <a:picLocks noChangeAspect="1"/>
          </p:cNvPicPr>
          <p:nvPr/>
        </p:nvPicPr>
        <p:blipFill>
          <a:blip r:embed="rId2"/>
          <a:stretch>
            <a:fillRect/>
          </a:stretch>
        </p:blipFill>
        <p:spPr>
          <a:xfrm>
            <a:off x="1242391" y="1541582"/>
            <a:ext cx="9193695" cy="5137514"/>
          </a:xfrm>
          <a:prstGeom prst="rect">
            <a:avLst/>
          </a:prstGeom>
        </p:spPr>
      </p:pic>
    </p:spTree>
    <p:extLst>
      <p:ext uri="{BB962C8B-B14F-4D97-AF65-F5344CB8AC3E}">
        <p14:creationId xmlns:p14="http://schemas.microsoft.com/office/powerpoint/2010/main" val="192103949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925770" y="910355"/>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HALİLİYE BORSA 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596348" y="1269428"/>
            <a:ext cx="10813774" cy="5286062"/>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a:t>Okulumuz 2003–2004 öğretim yılında eğitim öğretime 429 öğrenciyle </a:t>
            </a:r>
            <a:r>
              <a:rPr lang="tr-TR" dirty="0" smtClean="0"/>
              <a:t>başladı. Okul </a:t>
            </a:r>
            <a:r>
              <a:rPr lang="tr-TR" dirty="0"/>
              <a:t>müdürümüz A</a:t>
            </a:r>
            <a:r>
              <a:rPr lang="tr-TR" dirty="0" smtClean="0"/>
              <a:t>bdulkadir Turan’dır</a:t>
            </a:r>
            <a:r>
              <a:rPr lang="tr-TR" dirty="0"/>
              <a:t>. </a:t>
            </a:r>
            <a:r>
              <a:rPr lang="tr-TR" dirty="0" smtClean="0">
                <a:cs typeface="Calibri"/>
              </a:rPr>
              <a:t>Okulumuz </a:t>
            </a:r>
            <a:r>
              <a:rPr lang="tr-TR" dirty="0">
                <a:cs typeface="Calibri"/>
              </a:rPr>
              <a:t>çok programlı bir lise olup ilk yıl Çocuk Gelişimi ve Bilişim Teknolojileri Bölümleri alanı daha </a:t>
            </a:r>
            <a:r>
              <a:rPr lang="tr-TR" dirty="0" smtClean="0">
                <a:cs typeface="Calibri"/>
              </a:rPr>
              <a:t>sonraki öğretim yıllarında Grafik </a:t>
            </a:r>
            <a:r>
              <a:rPr lang="tr-TR" dirty="0">
                <a:cs typeface="Calibri"/>
              </a:rPr>
              <a:t>ve Fotoğraf ile </a:t>
            </a:r>
            <a:r>
              <a:rPr lang="tr-TR" dirty="0" smtClean="0">
                <a:cs typeface="Calibri"/>
              </a:rPr>
              <a:t>Muhasebe ve </a:t>
            </a:r>
            <a:r>
              <a:rPr lang="tr-TR" dirty="0">
                <a:cs typeface="Calibri"/>
              </a:rPr>
              <a:t>Finansman Bölümleri faaliyete girmiştir</a:t>
            </a:r>
            <a:r>
              <a:rPr lang="tr-TR" dirty="0" smtClean="0">
                <a:cs typeface="Calibri"/>
              </a:rPr>
              <a:t>. </a:t>
            </a:r>
            <a:r>
              <a:rPr lang="tr-TR" dirty="0">
                <a:cs typeface="Calibri"/>
              </a:rPr>
              <a:t>Ayrıca Çocuk Gelişimi Bölümü Erken Çocukluk ve Okul Öncesi Dalları </a:t>
            </a:r>
            <a:r>
              <a:rPr lang="tr-TR" dirty="0" smtClean="0">
                <a:cs typeface="Calibri"/>
              </a:rPr>
              <a:t>Bilişim Teknolojileri Yazılım Geliştirme ile </a:t>
            </a:r>
            <a:r>
              <a:rPr lang="tr-TR" dirty="0">
                <a:cs typeface="Calibri"/>
              </a:rPr>
              <a:t>Teknik </a:t>
            </a:r>
            <a:r>
              <a:rPr lang="tr-TR" dirty="0" smtClean="0">
                <a:cs typeface="Calibri"/>
              </a:rPr>
              <a:t>Servis dalları </a:t>
            </a:r>
            <a:r>
              <a:rPr lang="tr-TR" dirty="0">
                <a:cs typeface="Calibri"/>
              </a:rPr>
              <a:t>ile faaliyet sürdürmektedir</a:t>
            </a:r>
            <a:r>
              <a:rPr lang="tr-TR" dirty="0" smtClean="0">
                <a:cs typeface="Calibri"/>
              </a:rPr>
              <a:t>.	   							</a:t>
            </a:r>
          </a:p>
          <a:p>
            <a:pPr marL="13335" marR="5080" indent="-635">
              <a:lnSpc>
                <a:spcPts val="3030"/>
              </a:lnSpc>
              <a:spcBef>
                <a:spcPts val="470"/>
              </a:spcBef>
              <a:buFont typeface="Arial MT"/>
              <a:buChar char="•"/>
              <a:tabLst>
                <a:tab pos="13335" algn="l"/>
                <a:tab pos="272415" algn="l"/>
              </a:tabLst>
            </a:pPr>
            <a:r>
              <a:rPr lang="tr-TR" dirty="0" smtClean="0"/>
              <a:t>Okulumuzda </a:t>
            </a:r>
            <a:r>
              <a:rPr lang="tr-TR" dirty="0"/>
              <a:t>30 adet derslik, 4 atölye ile eğitim ve öğretime devam edilmektedir. Okul kütüphanesi, 5000’i aşkın kitap sürekli internet erişimiyle gün boyunca öğretmelerin ve diğer personelin hizmetindedir. </a:t>
            </a:r>
            <a:endParaRPr lang="tr-TR" dirty="0" smtClean="0"/>
          </a:p>
          <a:p>
            <a:pPr marL="13335" marR="5080" indent="-635">
              <a:lnSpc>
                <a:spcPts val="3030"/>
              </a:lnSpc>
              <a:spcBef>
                <a:spcPts val="470"/>
              </a:spcBef>
              <a:buFont typeface="Arial MT"/>
              <a:buChar char="•"/>
              <a:tabLst>
                <a:tab pos="13335" algn="l"/>
                <a:tab pos="272415" algn="l"/>
              </a:tabLst>
            </a:pPr>
            <a:r>
              <a:rPr lang="tr-TR" dirty="0" smtClean="0"/>
              <a:t>2009-2010 </a:t>
            </a:r>
            <a:r>
              <a:rPr lang="tr-TR" dirty="0"/>
              <a:t>öğretim yılında SODES Projesi kapsamında son sınıf ve mezun öğrencilerimiz ile yakın çevredeki </a:t>
            </a:r>
            <a:r>
              <a:rPr lang="tr-TR" dirty="0" smtClean="0"/>
              <a:t>üniversiteye </a:t>
            </a:r>
            <a:r>
              <a:rPr lang="tr-TR" dirty="0"/>
              <a:t>hazırlanan öğrencilere Üniversiteye Hazırlık Kursu verildi. 80 tane öğrencimiz üniversiteyi kazandı</a:t>
            </a:r>
            <a:r>
              <a:rPr lang="tr-TR" dirty="0" smtClean="0"/>
              <a:t>.</a:t>
            </a:r>
          </a:p>
          <a:p>
            <a:pPr marL="13335" marR="5080" indent="-635">
              <a:lnSpc>
                <a:spcPts val="3030"/>
              </a:lnSpc>
              <a:spcBef>
                <a:spcPts val="470"/>
              </a:spcBef>
              <a:buFont typeface="Arial MT"/>
              <a:buChar char="•"/>
              <a:tabLst>
                <a:tab pos="13335" algn="l"/>
                <a:tab pos="272415" algn="l"/>
              </a:tabLst>
            </a:pPr>
            <a:r>
              <a:rPr lang="tr-TR" dirty="0"/>
              <a:t>Okulumuzda yapılan iyileştirme çabalarıyla fiziksel eksiklikler büyük ölçüde giderilmiştir. Şimdi ise; eğitim ortamını ve eğitim kalitesini yükseltmeye yönelik çalışmalara ağırlık verilmekte, öğrencilerin ve çalışanların </a:t>
            </a:r>
            <a:r>
              <a:rPr lang="tr-TR" dirty="0" smtClean="0"/>
              <a:t>görüşlerinin </a:t>
            </a:r>
            <a:r>
              <a:rPr lang="tr-TR" dirty="0"/>
              <a:t>ön planda yer aldığı, katılımcı bir yönetim modeline geçiş hedeflenmektedir. Öğretmenlere ve öğrencilere yönelik - rehberlik faaliyeti ile okulun ‘ÖĞRENEN ORGANİZASYON’ olması amaçlanmaktadır.</a:t>
            </a:r>
            <a:endParaRPr lang="tr-TR" dirty="0">
              <a:latin typeface="Calibri"/>
              <a:cs typeface="Calibri"/>
            </a:endParaRPr>
          </a:p>
        </p:txBody>
      </p:sp>
    </p:spTree>
    <p:extLst>
      <p:ext uri="{BB962C8B-B14F-4D97-AF65-F5344CB8AC3E}">
        <p14:creationId xmlns:p14="http://schemas.microsoft.com/office/powerpoint/2010/main" val="95186174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HALİLİYE BORSA 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318133" y="2226363"/>
            <a:ext cx="3988677" cy="2308324"/>
          </a:xfrm>
          <a:prstGeom prst="rect">
            <a:avLst/>
          </a:prstGeom>
          <a:noFill/>
        </p:spPr>
        <p:txBody>
          <a:bodyPr wrap="square" rtlCol="0">
            <a:spAutoFit/>
          </a:bodyPr>
          <a:lstStyle/>
          <a:p>
            <a:r>
              <a:rPr lang="tr-TR" b="1" dirty="0"/>
              <a:t>Misyonumuz: </a:t>
            </a:r>
            <a:r>
              <a:rPr lang="tr-TR" dirty="0"/>
              <a:t>Öğrencilerimizin; bireysel yeteneklerini dikkate alarak öğrenmelerini, olaylara çok yönlü ve tarafsız bakabilmelerini, çağın gelişen ihtiyaçlarına cevap verebilecek beceriler kazanmalarını, </a:t>
            </a:r>
            <a:r>
              <a:rPr lang="tr-TR" dirty="0" smtClean="0"/>
              <a:t>düşünsel, duygusal </a:t>
            </a:r>
            <a:r>
              <a:rPr lang="tr-TR" dirty="0"/>
              <a:t>ve sosyal yönden sağlıklı yetişmelerini sağlamaktır</a:t>
            </a:r>
          </a:p>
        </p:txBody>
      </p:sp>
      <p:sp>
        <p:nvSpPr>
          <p:cNvPr id="4" name="Metin kutusu 3">
            <a:extLst>
              <a:ext uri="{FF2B5EF4-FFF2-40B4-BE49-F238E27FC236}">
                <a16:creationId xmlns:a16="http://schemas.microsoft.com/office/drawing/2014/main" xmlns="" id="{81BCF9CC-35DB-0455-F718-31D5EC6B1423}"/>
              </a:ext>
            </a:extLst>
          </p:cNvPr>
          <p:cNvSpPr txBox="1"/>
          <p:nvPr/>
        </p:nvSpPr>
        <p:spPr>
          <a:xfrm>
            <a:off x="6519611" y="2206486"/>
            <a:ext cx="3988677" cy="2031325"/>
          </a:xfrm>
          <a:prstGeom prst="rect">
            <a:avLst/>
          </a:prstGeom>
          <a:noFill/>
        </p:spPr>
        <p:txBody>
          <a:bodyPr wrap="square" rtlCol="0">
            <a:spAutoFit/>
          </a:bodyPr>
          <a:lstStyle/>
          <a:p>
            <a:r>
              <a:rPr lang="tr-TR" b="1" dirty="0"/>
              <a:t>Vizyonumuz: </a:t>
            </a:r>
            <a:r>
              <a:rPr lang="tr-TR" dirty="0"/>
              <a:t>Değişim ve gelişime </a:t>
            </a:r>
            <a:r>
              <a:rPr lang="tr-TR" dirty="0" smtClean="0"/>
              <a:t>açık, her </a:t>
            </a:r>
            <a:r>
              <a:rPr lang="tr-TR" dirty="0"/>
              <a:t>alanda öncü, öğrenmeyi temel ilke olarak </a:t>
            </a:r>
            <a:r>
              <a:rPr lang="tr-TR" dirty="0" smtClean="0"/>
              <a:t>benimseyen, yaratıcı </a:t>
            </a:r>
            <a:r>
              <a:rPr lang="tr-TR" dirty="0"/>
              <a:t>ve üretken, hoşgörü </a:t>
            </a:r>
            <a:r>
              <a:rPr lang="tr-TR" dirty="0" smtClean="0"/>
              <a:t>sahibi, farklılıkları </a:t>
            </a:r>
            <a:r>
              <a:rPr lang="tr-TR" dirty="0"/>
              <a:t>zenginlik sayan, öğrencileri ilgi ve yetenekleri doğrultusunda yönlendiren bir kurum olmak.</a:t>
            </a:r>
          </a:p>
        </p:txBody>
      </p:sp>
    </p:spTree>
    <p:extLst>
      <p:ext uri="{BB962C8B-B14F-4D97-AF65-F5344CB8AC3E}">
        <p14:creationId xmlns:p14="http://schemas.microsoft.com/office/powerpoint/2010/main" val="369268198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HALİLİYE BORSA 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238621" y="1741940"/>
            <a:ext cx="3988677" cy="3693319"/>
          </a:xfrm>
          <a:prstGeom prst="rect">
            <a:avLst/>
          </a:prstGeom>
          <a:noFill/>
        </p:spPr>
        <p:txBody>
          <a:bodyPr wrap="square" rtlCol="0">
            <a:spAutoFit/>
          </a:bodyPr>
          <a:lstStyle/>
          <a:p>
            <a:r>
              <a:rPr lang="tr-TR" b="1" u="sng" dirty="0"/>
              <a:t>Bilişim Teknolojileri </a:t>
            </a:r>
            <a:r>
              <a:rPr lang="tr-TR" b="1" u="sng" dirty="0" smtClean="0"/>
              <a:t>Alanı: </a:t>
            </a:r>
            <a:r>
              <a:rPr lang="tr-TR" dirty="0"/>
              <a:t>Ö</a:t>
            </a:r>
            <a:r>
              <a:rPr lang="tr-TR" dirty="0" smtClean="0"/>
              <a:t>ğrencileri</a:t>
            </a:r>
            <a:r>
              <a:rPr lang="tr-TR" dirty="0"/>
              <a:t>; bilgisayar sistemlerinin ve yazılım uygulamalarının tasarlanması, geliştirilmesi, bakımı ve entegrasyonu ile ilgili eğitim alırlar. Bu alanda okulumuzda okuyan öğrenciler alanın kapsamında yer alan; web tasarımcısı, bilgisayar teknik servis elemanı olma gibi imkanlara sahip olabilirler. Bu alanda okulumuzda okuyan öğrenciler alanın kapsamında yer alan; web tasarımcısı, bilgisayar teknik servis elemanı olma gibi imkanlara sahip </a:t>
            </a:r>
            <a:r>
              <a:rPr lang="tr-TR" dirty="0" smtClean="0"/>
              <a:t>olabilirler</a:t>
            </a:r>
            <a:endParaRPr lang="tr-TR" dirty="0"/>
          </a:p>
        </p:txBody>
      </p:sp>
      <p:sp>
        <p:nvSpPr>
          <p:cNvPr id="4" name="Metin kutusu 3">
            <a:extLst>
              <a:ext uri="{FF2B5EF4-FFF2-40B4-BE49-F238E27FC236}">
                <a16:creationId xmlns:a16="http://schemas.microsoft.com/office/drawing/2014/main" xmlns="" id="{81BCF9CC-35DB-0455-F718-31D5EC6B1423}"/>
              </a:ext>
            </a:extLst>
          </p:cNvPr>
          <p:cNvSpPr txBox="1"/>
          <p:nvPr/>
        </p:nvSpPr>
        <p:spPr>
          <a:xfrm>
            <a:off x="6609063" y="1741939"/>
            <a:ext cx="3988677" cy="3693319"/>
          </a:xfrm>
          <a:prstGeom prst="rect">
            <a:avLst/>
          </a:prstGeom>
          <a:noFill/>
        </p:spPr>
        <p:txBody>
          <a:bodyPr wrap="square" rtlCol="0">
            <a:spAutoFit/>
          </a:bodyPr>
          <a:lstStyle/>
          <a:p>
            <a:r>
              <a:rPr lang="tr-TR" b="1" u="sng" dirty="0"/>
              <a:t>Çocuk gelişimi ve eğitimi </a:t>
            </a:r>
            <a:r>
              <a:rPr lang="tr-TR" b="1" u="sng" dirty="0" smtClean="0"/>
              <a:t>alanı: </a:t>
            </a:r>
            <a:r>
              <a:rPr lang="tr-TR" dirty="0" smtClean="0"/>
              <a:t>Çocuk </a:t>
            </a:r>
            <a:r>
              <a:rPr lang="tr-TR" dirty="0"/>
              <a:t>gelişimi ve eğitimi ile ilgili hangi bilgi, beceri, tutum ve davranışların hangi yaş düzeyindeki çocuklara ve gençlere kazandırılacağı hakkında bilgi veren, çocukların tüm gelişimini destekleyen, empatiye önem veren, çocuk sağlığı ve hastalıkları konusunda bilgi sahibi olan, özel eğitime muhtaç çocukların gelişimlerine ve uyumlarına yardım eden etkinlikleri ( drama, müzik, gibi) ve çocukları tanıma tekniklerini uygulayan bir alandır. </a:t>
            </a:r>
          </a:p>
        </p:txBody>
      </p:sp>
    </p:spTree>
    <p:extLst>
      <p:ext uri="{BB962C8B-B14F-4D97-AF65-F5344CB8AC3E}">
        <p14:creationId xmlns:p14="http://schemas.microsoft.com/office/powerpoint/2010/main" val="2944030137"/>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HALİLİYE BORSA 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308195" y="1821453"/>
            <a:ext cx="3988677" cy="4247317"/>
          </a:xfrm>
          <a:prstGeom prst="rect">
            <a:avLst/>
          </a:prstGeom>
          <a:noFill/>
        </p:spPr>
        <p:txBody>
          <a:bodyPr wrap="square" rtlCol="0">
            <a:spAutoFit/>
          </a:bodyPr>
          <a:lstStyle/>
          <a:p>
            <a:r>
              <a:rPr lang="tr-TR" b="1" u="sng" dirty="0"/>
              <a:t>Muhasebe ve Finansman Alanı: </a:t>
            </a:r>
            <a:r>
              <a:rPr lang="tr-TR" dirty="0"/>
              <a:t>Bu alanda okuyan öğrencilerimiz, hesap planı sistemini </a:t>
            </a:r>
            <a:r>
              <a:rPr lang="tr-TR" dirty="0" smtClean="0"/>
              <a:t>oluşturmak, beyannameye </a:t>
            </a:r>
            <a:r>
              <a:rPr lang="tr-TR" dirty="0"/>
              <a:t>esas teşkil eden bilgi ve belgelerin intikalini sağlamak, beyannameleri düzenlemek, </a:t>
            </a:r>
            <a:r>
              <a:rPr lang="tr-TR" dirty="0" smtClean="0"/>
              <a:t>bilgisayar </a:t>
            </a:r>
            <a:r>
              <a:rPr lang="tr-TR" dirty="0"/>
              <a:t>kullanmak, defterleri cari hesap durumunu takip eden, koordinasyon sağlayan, yazışma ve raporları yazan, sosyal güvenlik kurumu işlemleri hakkında bilgi sahibi olma gibi nitelikleri kazanır. Bu okullardan mezun olanlar meslek yüksek okullarının ilgili bölümlerine sınavsız geçiş yaparak lisans düzeyinde eğitim alırlar.</a:t>
            </a:r>
          </a:p>
        </p:txBody>
      </p:sp>
      <p:sp>
        <p:nvSpPr>
          <p:cNvPr id="4" name="Metin kutusu 3">
            <a:extLst>
              <a:ext uri="{FF2B5EF4-FFF2-40B4-BE49-F238E27FC236}">
                <a16:creationId xmlns:a16="http://schemas.microsoft.com/office/drawing/2014/main" xmlns="" id="{81BCF9CC-35DB-0455-F718-31D5EC6B1423}"/>
              </a:ext>
            </a:extLst>
          </p:cNvPr>
          <p:cNvSpPr txBox="1"/>
          <p:nvPr/>
        </p:nvSpPr>
        <p:spPr>
          <a:xfrm>
            <a:off x="6609063" y="1741939"/>
            <a:ext cx="3988677" cy="4524315"/>
          </a:xfrm>
          <a:prstGeom prst="rect">
            <a:avLst/>
          </a:prstGeom>
          <a:noFill/>
        </p:spPr>
        <p:txBody>
          <a:bodyPr wrap="square" rtlCol="0">
            <a:spAutoFit/>
          </a:bodyPr>
          <a:lstStyle/>
          <a:p>
            <a:r>
              <a:rPr lang="tr-TR" b="1" u="sng" dirty="0" smtClean="0"/>
              <a:t>Grafik ve Fotoğraf Alanı: </a:t>
            </a:r>
            <a:r>
              <a:rPr lang="tr-TR" dirty="0"/>
              <a:t>Grafik tasarım bir ürün ya da hizmeti tanıtmak için, fotoğraf resim ve yazının estetik ve ticari amaçlarla kullanılması sanatıdır. Resim, yazı, edebiyat vs. gibi birçok sanatın modern teknolojiyle sentezi olduğundan çağdaş bir meslektir. </a:t>
            </a:r>
            <a:r>
              <a:rPr lang="tr-TR" dirty="0" smtClean="0"/>
              <a:t>Zevkli </a:t>
            </a:r>
            <a:r>
              <a:rPr lang="tr-TR" dirty="0"/>
              <a:t>ve dünyası çok geniş bir alandır. Çocuk kitapları dizaynından web dizaynına, kutu ve ambalaj dizaynından gazete ilanı dizaynına kadar ufku çok geniş, kültürel olarak zengin bir meslektir. Bu alandan mezun olan öğrenciler 4 yıllık üniversitelerin Grafik, Resim, Heykel, İç Mimarlık, Görsel Sanatlar bölümlerine ve öğretmenliklerine gidebilirler</a:t>
            </a:r>
          </a:p>
        </p:txBody>
      </p:sp>
    </p:spTree>
    <p:extLst>
      <p:ext uri="{BB962C8B-B14F-4D97-AF65-F5344CB8AC3E}">
        <p14:creationId xmlns:p14="http://schemas.microsoft.com/office/powerpoint/2010/main" val="163631129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xmlns=""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HALİLİYE BORSA </a:t>
            </a:r>
            <a:r>
              <a:rPr lang="tr-TR" sz="2400" b="1" dirty="0">
                <a:solidFill>
                  <a:srgbClr val="C00000"/>
                </a:solidFill>
                <a:latin typeface="Cambria"/>
                <a:cs typeface="Cambria"/>
              </a:rPr>
              <a:t>İSTANBUL ÇOK PROGRAMLI </a:t>
            </a:r>
            <a:r>
              <a:rPr lang="tr-TR" sz="2400" b="1" spc="-10" dirty="0">
                <a:solidFill>
                  <a:srgbClr val="C00000"/>
                </a:solidFill>
                <a:latin typeface="Cambria"/>
                <a:cs typeface="Cambria"/>
              </a:rPr>
              <a:t>ANADOLU</a:t>
            </a:r>
            <a:r>
              <a:rPr lang="tr-TR" sz="2400" b="1" spc="-75" dirty="0">
                <a:solidFill>
                  <a:srgbClr val="C00000"/>
                </a:solidFill>
                <a:latin typeface="Cambria"/>
                <a:cs typeface="Cambria"/>
              </a:rPr>
              <a:t> </a:t>
            </a:r>
            <a:r>
              <a:rPr lang="tr-TR" sz="2400" b="1" spc="-10" dirty="0">
                <a:solidFill>
                  <a:srgbClr val="C00000"/>
                </a:solidFill>
                <a:latin typeface="Cambria"/>
                <a:cs typeface="Cambria"/>
              </a:rPr>
              <a:t>LİSESİ</a:t>
            </a:r>
            <a:endParaRPr lang="tr-TR" sz="2400" dirty="0">
              <a:solidFill>
                <a:srgbClr val="C00000"/>
              </a:solidFill>
              <a:latin typeface="Cambria"/>
              <a:cs typeface="Cambria"/>
            </a:endParaRPr>
          </a:p>
        </p:txBody>
      </p:sp>
      <p:sp>
        <p:nvSpPr>
          <p:cNvPr id="4" name="object 2">
            <a:extLst>
              <a:ext uri="{FF2B5EF4-FFF2-40B4-BE49-F238E27FC236}">
                <a16:creationId xmlns:a16="http://schemas.microsoft.com/office/drawing/2014/main" xmlns=""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smtClean="0">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4</a:t>
            </a:r>
            <a:r>
              <a:rPr sz="2000" b="1" u="sng" spc="-30" dirty="0" smtClean="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4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pic>
        <p:nvPicPr>
          <p:cNvPr id="3" name="Resim 2"/>
          <p:cNvPicPr>
            <a:picLocks noChangeAspect="1"/>
          </p:cNvPicPr>
          <p:nvPr/>
        </p:nvPicPr>
        <p:blipFill>
          <a:blip r:embed="rId2"/>
          <a:stretch>
            <a:fillRect/>
          </a:stretch>
        </p:blipFill>
        <p:spPr>
          <a:xfrm>
            <a:off x="727977" y="2793530"/>
            <a:ext cx="9821646" cy="2781688"/>
          </a:xfrm>
          <a:prstGeom prst="rect">
            <a:avLst/>
          </a:prstGeom>
        </p:spPr>
      </p:pic>
    </p:spTree>
    <p:extLst>
      <p:ext uri="{BB962C8B-B14F-4D97-AF65-F5344CB8AC3E}">
        <p14:creationId xmlns:p14="http://schemas.microsoft.com/office/powerpoint/2010/main" val="268181483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4" name="Resim 3"/>
          <p:cNvPicPr>
            <a:picLocks noChangeAspect="1"/>
          </p:cNvPicPr>
          <p:nvPr/>
        </p:nvPicPr>
        <p:blipFill>
          <a:blip r:embed="rId2"/>
          <a:stretch>
            <a:fillRect/>
          </a:stretch>
        </p:blipFill>
        <p:spPr>
          <a:xfrm>
            <a:off x="1229878" y="1766497"/>
            <a:ext cx="9679860" cy="3325005"/>
          </a:xfrm>
          <a:prstGeom prst="rect">
            <a:avLst/>
          </a:prstGeom>
        </p:spPr>
      </p:pic>
      <p:sp>
        <p:nvSpPr>
          <p:cNvPr id="5" name="Dikdörtgen 4"/>
          <p:cNvSpPr/>
          <p:nvPr/>
        </p:nvSpPr>
        <p:spPr>
          <a:xfrm>
            <a:off x="3180203" y="5364293"/>
            <a:ext cx="6096000" cy="646331"/>
          </a:xfrm>
          <a:prstGeom prst="rect">
            <a:avLst/>
          </a:prstGeom>
        </p:spPr>
        <p:txBody>
          <a:bodyPr>
            <a:spAutoFit/>
          </a:bodyPr>
          <a:lstStyle/>
          <a:p>
            <a:r>
              <a:rPr lang="tr-TR" dirty="0"/>
              <a:t>Öğrencilerimiz okul kütüphanemizde boş zamanlarını kitap okuyarak ve satranç ile mangala oynayarak </a:t>
            </a:r>
            <a:r>
              <a:rPr lang="tr-TR" dirty="0" smtClean="0"/>
              <a:t>değerlendiriyor.</a:t>
            </a:r>
            <a:endParaRPr lang="tr-TR" dirty="0"/>
          </a:p>
        </p:txBody>
      </p:sp>
    </p:spTree>
    <p:extLst>
      <p:ext uri="{BB962C8B-B14F-4D97-AF65-F5344CB8AC3E}">
        <p14:creationId xmlns:p14="http://schemas.microsoft.com/office/powerpoint/2010/main" val="3142492024"/>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xmlns=""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xmlns=""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xmlns="" id="{51806A1D-3C70-B8EE-1857-D88D072C428C}"/>
              </a:ext>
            </a:extLst>
          </p:cNvPr>
          <p:cNvGraphicFramePr/>
          <p:nvPr>
            <p:extLst>
              <p:ext uri="{D42A27DB-BD31-4B8C-83A1-F6EECF244321}">
                <p14:modId xmlns:p14="http://schemas.microsoft.com/office/powerpoint/2010/main" val="3229711187"/>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xmlns=""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xmlns=""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xmlns=""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xmlns=""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xmlns=""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xmlns=""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a16="http://schemas.microsoft.com/office/drawing/2014/main" xmlns=""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xmlns=""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xmlns=""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xmlns=""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xmlns=""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xmlns=""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xmlns=""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xmlns=""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xmlns=""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xmlns=""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xmlns=""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xmlns=""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xmlns=""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xmlns=""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8394</TotalTime>
  <Words>1366</Words>
  <Application>Microsoft Office PowerPoint</Application>
  <PresentationFormat>Özel</PresentationFormat>
  <Paragraphs>131</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Mahmut GÜNEŞ</cp:lastModifiedBy>
  <cp:revision>330</cp:revision>
  <dcterms:created xsi:type="dcterms:W3CDTF">2018-08-21T13:08:41Z</dcterms:created>
  <dcterms:modified xsi:type="dcterms:W3CDTF">2024-03-21T06:45:48Z</dcterms:modified>
</cp:coreProperties>
</file>